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63" r:id="rId4"/>
    <p:sldId id="257" r:id="rId5"/>
    <p:sldId id="312" r:id="rId6"/>
    <p:sldId id="295" r:id="rId7"/>
    <p:sldId id="313" r:id="rId8"/>
    <p:sldId id="292" r:id="rId9"/>
    <p:sldId id="297" r:id="rId10"/>
    <p:sldId id="298" r:id="rId11"/>
    <p:sldId id="294" r:id="rId12"/>
    <p:sldId id="309" r:id="rId13"/>
    <p:sldId id="314" r:id="rId14"/>
    <p:sldId id="293" r:id="rId15"/>
    <p:sldId id="299" r:id="rId16"/>
    <p:sldId id="300" r:id="rId17"/>
    <p:sldId id="307" r:id="rId18"/>
    <p:sldId id="310" r:id="rId19"/>
    <p:sldId id="315" r:id="rId20"/>
    <p:sldId id="301" r:id="rId21"/>
    <p:sldId id="303" r:id="rId22"/>
    <p:sldId id="311" r:id="rId23"/>
    <p:sldId id="316" r:id="rId24"/>
    <p:sldId id="304" r:id="rId25"/>
    <p:sldId id="320" r:id="rId26"/>
    <p:sldId id="319" r:id="rId27"/>
    <p:sldId id="318" r:id="rId28"/>
    <p:sldId id="281" r:id="rId29"/>
    <p:sldId id="305" r:id="rId30"/>
    <p:sldId id="302" r:id="rId31"/>
    <p:sldId id="308" r:id="rId32"/>
  </p:sldIdLst>
  <p:sldSz cx="9144000" cy="5143500" type="screen16x9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DDDDDD"/>
    <a:srgbClr val="FFCD00"/>
    <a:srgbClr val="FA6E00"/>
    <a:srgbClr val="7CCDE6"/>
    <a:srgbClr val="0080B4"/>
    <a:srgbClr val="005374"/>
    <a:srgbClr val="C6EE00"/>
    <a:srgbClr val="89A400"/>
    <a:srgbClr val="00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4066" autoAdjust="0"/>
  </p:normalViewPr>
  <p:slideViewPr>
    <p:cSldViewPr>
      <p:cViewPr varScale="1">
        <p:scale>
          <a:sx n="126" d="100"/>
          <a:sy n="126" d="100"/>
        </p:scale>
        <p:origin x="1194" y="126"/>
      </p:cViewPr>
      <p:guideLst>
        <p:guide orient="horz" pos="500"/>
        <p:guide pos="2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8A17AA-7BCC-BACB-A764-2B9CE00FE4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54F95-91D3-DAF6-AAE0-61E209F7ED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15093-96A5-4475-85F0-CA0930345BDA}" type="datetimeFigureOut">
              <a:rPr lang="en-US" smtClean="0"/>
              <a:t>04-May-25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632D8-3EEF-A3E3-BE35-82571DDEA3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F1F0C-CA86-4C8B-E257-A10687FD48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26034-7175-42DD-B584-AD40EB4AF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6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E4AA6088-1FF0-4E53-845C-EFEDD1C948F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23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Everyone,</a:t>
            </a:r>
            <a:br>
              <a:rPr lang="en-US" dirty="0"/>
            </a:br>
            <a:r>
              <a:rPr lang="en-US" dirty="0"/>
              <a:t>Thank you for joining for the presentation of my Studienarbeit titled “</a:t>
            </a:r>
            <a:r>
              <a:rPr lang="en-US" noProof="0" dirty="0"/>
              <a:t>Aerodynamic Design of a Fowler Flap for a Hybrid Laminar Flow Control Airfoil”, under the guidance of Dr. Karpuk.</a:t>
            </a:r>
            <a:br>
              <a:rPr lang="en-US" dirty="0"/>
            </a:br>
            <a:r>
              <a:rPr lang="en-US" dirty="0"/>
              <a:t>I hope you can take away something new this afternoon.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610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represents the PARSEC airfoil including the flap – deflected at 15 </a:t>
            </a:r>
            <a:r>
              <a:rPr lang="en-US" sz="1200" dirty="0"/>
              <a:t>° and the nose drooped at a fixed angle of 15°.</a:t>
            </a:r>
          </a:p>
          <a:p>
            <a:endParaRPr lang="en-US" sz="1200" dirty="0"/>
          </a:p>
          <a:p>
            <a:r>
              <a:rPr lang="en-US" sz="1200" dirty="0"/>
              <a:t>The table to the right represents the parameters of the Flap, defined </a:t>
            </a:r>
            <a:r>
              <a:rPr lang="en-US" sz="1200" dirty="0" err="1"/>
              <a:t>wrt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Airfoil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Flap</a:t>
            </a:r>
          </a:p>
          <a:p>
            <a:r>
              <a:rPr lang="en-US" sz="1200" dirty="0"/>
              <a:t>With the baseline values for each.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45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mesh is generated with </a:t>
            </a:r>
            <a:r>
              <a:rPr lang="en-US" dirty="0" err="1"/>
              <a:t>Poitnwise</a:t>
            </a:r>
            <a:r>
              <a:rPr lang="en-US" dirty="0"/>
              <a:t> is primarily Unstructured with viscous mesh near the airfoil and flap surfaces.</a:t>
            </a:r>
            <a:br>
              <a:rPr lang="en-US" dirty="0"/>
            </a:br>
            <a:r>
              <a:rPr lang="en-US" dirty="0"/>
              <a:t> This is crucial for accurately capturing the aerodynamic behavior, particularly the boundary layer effects and flow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0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research uses Steady state RANS equations coupled with KW SST turbulence model</a:t>
            </a:r>
          </a:p>
          <a:p>
            <a:r>
              <a:rPr lang="en-US" dirty="0"/>
              <a:t>PyAeroSweep is limited to steady state simulations, but the choice of KW SST turb model was made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it being a two-equation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Handles adverse pressure gradient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Favorable capturing of near wall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8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manual optimization was employed in this research, One at a time optimization means – varying one parameter and keeping the rest constant.</a:t>
            </a:r>
          </a:p>
          <a:p>
            <a:r>
              <a:rPr lang="en-US" dirty="0"/>
              <a:t>Find an optimum, change he values to optimum and then vary the rest.</a:t>
            </a:r>
          </a:p>
          <a:p>
            <a:r>
              <a:rPr lang="en-US" dirty="0"/>
              <a:t>As this research is only for flap design optimization, airfoil parameters were kept constant.</a:t>
            </a:r>
          </a:p>
          <a:p>
            <a:r>
              <a:rPr lang="en-US" dirty="0"/>
              <a:t>This was done until all the parameters were optimized and an optimized design with improved lift performance was obtained.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22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Mesh sensitivity study was performed to determine if the baseline mesh was sufficient to perform optimization studies.</a:t>
            </a:r>
          </a:p>
          <a:p>
            <a:r>
              <a:rPr lang="en-US" dirty="0"/>
              <a:t>30+ finer and 30- coarser mesh were compared</a:t>
            </a:r>
          </a:p>
          <a:p>
            <a:r>
              <a:rPr lang="en-US" dirty="0"/>
              <a:t>Coarser mesh to baseline  - 0.71% improvement in Cl max – which is significant</a:t>
            </a:r>
          </a:p>
          <a:p>
            <a:r>
              <a:rPr lang="en-US" dirty="0"/>
              <a:t>Baseline to Fine – 0.27%  - still significant, but comes at an increased simulation time </a:t>
            </a:r>
          </a:p>
          <a:p>
            <a:endParaRPr lang="en-US" dirty="0"/>
          </a:p>
          <a:p>
            <a:r>
              <a:rPr lang="en-US" dirty="0"/>
              <a:t>I used a normal workstation with basic PC configurations. Since I had to balance the practicality, accuracy and available computational resource, the baseline mesh offered a balance between these criteria's.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52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Ranges – Chosen based 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Previous research data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Geometric feasibility through visual inspection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Tested for 15° first – Less Sensitivity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Moved on to 30° deflection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x_gap</a:t>
            </a:r>
            <a:r>
              <a:rPr lang="en-US" dirty="0"/>
              <a:t>, </a:t>
            </a:r>
            <a:r>
              <a:rPr lang="en-US" dirty="0" err="1"/>
              <a:t>y_gap</a:t>
            </a:r>
            <a:r>
              <a:rPr lang="en-US" dirty="0"/>
              <a:t> showed more sensitivity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75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x_gap</a:t>
            </a:r>
            <a:r>
              <a:rPr lang="en-US" dirty="0"/>
              <a:t> varied – </a:t>
            </a:r>
            <a:r>
              <a:rPr lang="en-US" dirty="0" err="1"/>
              <a:t>y_gap</a:t>
            </a:r>
            <a:r>
              <a:rPr lang="en-US" dirty="0"/>
              <a:t> fixed</a:t>
            </a:r>
          </a:p>
          <a:p>
            <a:r>
              <a:rPr lang="en-US" dirty="0"/>
              <a:t>2.3% behaves similar to baseline at low </a:t>
            </a:r>
            <a:r>
              <a:rPr lang="en-US" dirty="0" err="1"/>
              <a:t>AoA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y_gap</a:t>
            </a:r>
            <a:r>
              <a:rPr lang="en-US" dirty="0"/>
              <a:t> varied – </a:t>
            </a:r>
            <a:r>
              <a:rPr lang="en-US" dirty="0" err="1"/>
              <a:t>x_gap</a:t>
            </a:r>
            <a:r>
              <a:rPr lang="en-US" dirty="0"/>
              <a:t> fixed</a:t>
            </a:r>
          </a:p>
          <a:p>
            <a:r>
              <a:rPr lang="en-US" dirty="0"/>
              <a:t>6% achieves higher </a:t>
            </a:r>
            <a:r>
              <a:rPr lang="en-US" dirty="0" err="1"/>
              <a:t>Clmax</a:t>
            </a:r>
            <a:r>
              <a:rPr lang="en-US" dirty="0"/>
              <a:t> as AoA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88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was made to combine the effects</a:t>
            </a:r>
          </a:p>
          <a:p>
            <a:r>
              <a:rPr lang="en-US" dirty="0"/>
              <a:t>Performs better over the entire range of </a:t>
            </a:r>
            <a:r>
              <a:rPr lang="en-US" dirty="0" err="1"/>
              <a:t>AoA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07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effect of x and y gaps on Cl max was significant</a:t>
            </a:r>
          </a:p>
          <a:p>
            <a:r>
              <a:rPr lang="en-US" dirty="0"/>
              <a:t>But, other parameters also helped in the overall optimization</a:t>
            </a:r>
          </a:p>
          <a:p>
            <a:r>
              <a:rPr lang="en-US" dirty="0"/>
              <a:t>Though, their individual contribution was comparatively less, their combined effect played a major role in maximizing the lift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857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to the left showcases the optimized parameter values vs the baseline</a:t>
            </a:r>
          </a:p>
          <a:p>
            <a:r>
              <a:rPr lang="en-US" dirty="0"/>
              <a:t>The image to the right shows a comparison of he baseline, clean and the optimize design</a:t>
            </a:r>
          </a:p>
          <a:p>
            <a:r>
              <a:rPr lang="en-US" dirty="0"/>
              <a:t>The image in the bottom left of the Fowler flap shows noticeable changes to the leading edge and the conical parameters near the LE and on the suction 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24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today's presentation I will take you through the tasks undertaken, objective of the research followed by the Introduction, Methodology, Trade studies performed, Results obtained, Summary and Future work at the last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667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 flow is cleaner</a:t>
            </a:r>
          </a:p>
          <a:p>
            <a:r>
              <a:rPr lang="en-US" dirty="0"/>
              <a:t>LE has less disturbed flow</a:t>
            </a:r>
          </a:p>
          <a:p>
            <a:r>
              <a:rPr lang="en-US" dirty="0"/>
              <a:t>Does not disturb the recirculation inside the flap cutout</a:t>
            </a:r>
          </a:p>
          <a:p>
            <a:r>
              <a:rPr lang="en-US" dirty="0"/>
              <a:t>Cleaner flow on the suction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74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at higher </a:t>
            </a:r>
            <a:r>
              <a:rPr lang="en-US" dirty="0" err="1"/>
              <a:t>AoA</a:t>
            </a:r>
            <a:r>
              <a:rPr lang="en-US" dirty="0"/>
              <a:t>, the optimized flap continues to exhibit favorable flow around the flap.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312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analysis was also conducted for the 15-degree flap deflection with the optimized parameters and the following results were obtained.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420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91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Baseline: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Disturbed flow at LE,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Disturbed Channel Flow,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Disturbed Flow over the Flap Surface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x_gap</a:t>
            </a:r>
            <a:r>
              <a:rPr lang="en-US" sz="1200" dirty="0"/>
              <a:t> at 2.3% &amp; </a:t>
            </a:r>
            <a:r>
              <a:rPr lang="en-US" sz="1200" dirty="0" err="1"/>
              <a:t>y_gap</a:t>
            </a:r>
            <a:r>
              <a:rPr lang="en-US" sz="1200" dirty="0"/>
              <a:t> at 4.0%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Excels in Maximizing C</a:t>
            </a:r>
            <a:r>
              <a:rPr lang="en-US" sz="1200" baseline="-25000" dirty="0"/>
              <a:t>L max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x_gap</a:t>
            </a:r>
            <a:r>
              <a:rPr lang="en-US" sz="1200" dirty="0"/>
              <a:t> at 4.3% &amp; </a:t>
            </a:r>
            <a:r>
              <a:rPr lang="en-US" sz="1200" dirty="0" err="1"/>
              <a:t>y_gap</a:t>
            </a:r>
            <a:r>
              <a:rPr lang="en-US" sz="1200" dirty="0"/>
              <a:t> at 6.0%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Showcases better flow characteristics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On Flap’s Upper Surface &amp; In the Flap Cutout</a:t>
            </a:r>
            <a:endParaRPr lang="en-US" sz="1200" baseline="-25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0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the Tasks and Objective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16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tasks for this Studienarbeit was to define and modify the existing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Followed by performing parametric studies of the Fowler Flap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obtaining  a new design and comparing key aerodynamic characteristics between the baseline and the final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objective was to maximize the lift for at 15° and 30° flap deflections, corresponding to the take off and landing configurations.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69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the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24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formula in the middle represents how Lift is defined</a:t>
            </a:r>
          </a:p>
          <a:p>
            <a:br>
              <a:rPr lang="en-US" dirty="0"/>
            </a:br>
            <a:r>
              <a:rPr lang="en-US" dirty="0"/>
              <a:t>Lift can be increased by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Either increasing the density of air – impossible at landing and take off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in velocity – not possible at landing condition because we need to land at reduced velocity for safer landing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in reference area – Yes, with devices such as the Fowler flaps with the mechanism on the right, where they extend outward and downward – But, not by much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in the Lift Coefficient – Yes, by making the design more aerodynamic, increasing the overall lift and reduce drag – Substantial increase in Lift</a:t>
            </a:r>
          </a:p>
          <a:p>
            <a:endParaRPr lang="en-US" dirty="0"/>
          </a:p>
          <a:p>
            <a:r>
              <a:rPr lang="en-US" dirty="0"/>
              <a:t>The question is Why are high lift devices such as Fowler Flaps necessary?</a:t>
            </a:r>
          </a:p>
          <a:p>
            <a:br>
              <a:rPr lang="en-US" dirty="0"/>
            </a:br>
            <a:r>
              <a:rPr lang="en-US" dirty="0"/>
              <a:t>The answer is, they offer higher Lift coefficients at the same angle of attacks and also delay flow separation</a:t>
            </a:r>
          </a:p>
          <a:p>
            <a:br>
              <a:rPr lang="en-US" dirty="0"/>
            </a:br>
            <a:r>
              <a:rPr lang="en-US" dirty="0"/>
              <a:t>But, how is it beneficial?</a:t>
            </a:r>
          </a:p>
          <a:p>
            <a:endParaRPr lang="en-US" dirty="0"/>
          </a:p>
          <a:p>
            <a:r>
              <a:rPr lang="en-US" dirty="0"/>
              <a:t>The fig on the right represents how a fowler flap works, it extends outwards and downwards – effectively increasing the camber, and also the reference area</a:t>
            </a:r>
            <a:br>
              <a:rPr lang="en-US" dirty="0"/>
            </a:br>
            <a:r>
              <a:rPr lang="en-US" dirty="0"/>
              <a:t>The flap deflection creates pressure distribution – crucial for lift generation followed by Increased Circulation and the Slot Effect – reenergizing the boundary layer and delaying flow separation.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3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45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integral part of this research is The PyAeroSweep is a Python based framework that automates </a:t>
            </a:r>
            <a:br>
              <a:rPr lang="en-US" dirty="0"/>
            </a:br>
            <a:r>
              <a:rPr lang="en-US" dirty="0"/>
              <a:t>Pre-Processing</a:t>
            </a:r>
            <a:br>
              <a:rPr lang="en-US" dirty="0"/>
            </a:br>
            <a:r>
              <a:rPr lang="en-US" dirty="0"/>
              <a:t>Meshing</a:t>
            </a:r>
            <a:br>
              <a:rPr lang="en-US" dirty="0"/>
            </a:br>
            <a:r>
              <a:rPr lang="en-US" dirty="0"/>
              <a:t>CFD analysis</a:t>
            </a:r>
          </a:p>
          <a:p>
            <a:r>
              <a:rPr lang="en-US" dirty="0"/>
              <a:t>Processes – Developed by Dr. Karpuk, here at the IFL.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uses Fidelity pointwise as the CFD meshing tool with commands written into the native Glyph scripts with mesh configurations</a:t>
            </a:r>
          </a:p>
          <a:p>
            <a:endParaRPr lang="en-US" dirty="0"/>
          </a:p>
          <a:p>
            <a:r>
              <a:rPr lang="en-US" dirty="0"/>
              <a:t>And SU2  - an Opensource CFD solver coupled with RANS simulations.</a:t>
            </a:r>
          </a:p>
          <a:p>
            <a:endParaRPr lang="en-US" dirty="0"/>
          </a:p>
          <a:p>
            <a:r>
              <a:rPr lang="en-US" dirty="0"/>
              <a:t>The Input Data module contains all the user defined inputs such as the mesh settings, free stream conditions and convergence </a:t>
            </a:r>
            <a:r>
              <a:rPr lang="en-US" dirty="0" err="1"/>
              <a:t>criterias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then (Explain the flow chart)…..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60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3 key geometric curves used in geometric definition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Circular Arc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Conical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Spline Curve</a:t>
            </a:r>
          </a:p>
          <a:p>
            <a:endParaRPr lang="en-US" dirty="0"/>
          </a:p>
          <a:p>
            <a:r>
              <a:rPr lang="en-US" dirty="0"/>
              <a:t>As represented in Figure 3 in green, blue and red colors.</a:t>
            </a:r>
          </a:p>
          <a:p>
            <a:endParaRPr lang="en-US" dirty="0"/>
          </a:p>
          <a:p>
            <a:r>
              <a:rPr lang="en-US" dirty="0"/>
              <a:t>This has been adopted from previous research.</a:t>
            </a:r>
          </a:p>
          <a:p>
            <a:endParaRPr lang="en-US" dirty="0"/>
          </a:p>
          <a:p>
            <a:r>
              <a:rPr lang="en-US" dirty="0"/>
              <a:t>But, 2 distinct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X GAP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 GAP</a:t>
            </a:r>
          </a:p>
          <a:p>
            <a:endParaRPr lang="en-US" dirty="0"/>
          </a:p>
          <a:p>
            <a:r>
              <a:rPr lang="en-US" dirty="0"/>
              <a:t>Are added to the geometric parameters, wherein these two parameters play a major role </a:t>
            </a:r>
            <a:r>
              <a:rPr lang="en-US" dirty="0" err="1"/>
              <a:t>wrt</a:t>
            </a:r>
            <a:r>
              <a:rPr lang="en-US" dirty="0"/>
              <a:t> flap aerodynamics.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6088-1FF0-4E53-845C-EFEDD1C948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2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4" y="1087041"/>
            <a:ext cx="8550275" cy="199072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3077766"/>
            <a:ext cx="8583612" cy="1644253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376" b="24680"/>
          <a:stretch/>
        </p:blipFill>
        <p:spPr bwMode="auto">
          <a:xfrm>
            <a:off x="287339" y="1080000"/>
            <a:ext cx="8582400" cy="19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4680000"/>
            <a:ext cx="8583612" cy="215503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267075"/>
            <a:ext cx="7772400" cy="654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Aerodynamic Design of a Fowler Flap for a Hybrid Laminar Flow Control Airfoil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4124326"/>
            <a:ext cx="3970337" cy="25003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Holenarsipura, Shrinidhi, DD/MM/2025</a:t>
            </a:r>
          </a:p>
        </p:txBody>
      </p:sp>
      <p:pic>
        <p:nvPicPr>
          <p:cNvPr id="9" name="Picture 13" descr="TUBS_CO_150dpi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6000"/>
            <a:ext cx="2124001" cy="7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0B1AE-9E14-5436-269A-D26140A4F1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211497"/>
            <a:ext cx="1258288" cy="52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8DDD3-5402-C8E9-7FAD-D5C5B00F75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46807"/>
            <a:ext cx="1905000" cy="617797"/>
          </a:xfrm>
          <a:prstGeom prst="rect">
            <a:avLst/>
          </a:prstGeom>
        </p:spPr>
      </p:pic>
      <p:sp>
        <p:nvSpPr>
          <p:cNvPr id="10" name="Untertitel 7">
            <a:extLst>
              <a:ext uri="{FF2B5EF4-FFF2-40B4-BE49-F238E27FC236}">
                <a16:creationId xmlns:a16="http://schemas.microsoft.com/office/drawing/2014/main" id="{D02DD0A7-F210-350E-9994-71EEFAEA0B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553200" y="4124326"/>
            <a:ext cx="22098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400" kern="0" noProof="0" dirty="0"/>
              <a:t>Advisor,</a:t>
            </a:r>
          </a:p>
          <a:p>
            <a:pPr algn="r"/>
            <a:r>
              <a:rPr lang="en-US" sz="1400" kern="0" noProof="0" dirty="0"/>
              <a:t>Dr.-Ing Stanislav Karpuk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3"/>
          <p:cNvSpPr>
            <a:spLocks noGrp="1" noChangeArrowheads="1"/>
          </p:cNvSpPr>
          <p:nvPr userDrawn="1">
            <p:ph type="body" idx="1"/>
          </p:nvPr>
        </p:nvSpPr>
        <p:spPr bwMode="gray">
          <a:xfrm>
            <a:off x="431800" y="1004888"/>
            <a:ext cx="8370888" cy="3467100"/>
          </a:xfrm>
          <a:noFill/>
        </p:spPr>
        <p:txBody>
          <a:bodyPr/>
          <a:lstStyle/>
          <a:p>
            <a:pPr lvl="0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Click to edit Master text styles</a:t>
            </a:r>
          </a:p>
          <a:p>
            <a:pPr lvl="1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Second level</a:t>
            </a:r>
          </a:p>
          <a:p>
            <a:pPr lvl="2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Third level</a:t>
            </a:r>
          </a:p>
          <a:p>
            <a:pPr lvl="3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Fourth level</a:t>
            </a:r>
          </a:p>
          <a:p>
            <a:pPr lvl="4">
              <a:buClr>
                <a:srgbClr val="C0C0C0"/>
              </a:buClr>
            </a:pPr>
            <a:r>
              <a:rPr lang="en-US" sz="2000">
                <a:solidFill>
                  <a:srgbClr val="C0C0C0"/>
                </a:solidFill>
              </a:rPr>
              <a:t>Fifth level</a:t>
            </a:r>
            <a:endParaRPr lang="de-DE" sz="2000" dirty="0">
              <a:solidFill>
                <a:srgbClr val="C0C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250FC-A6CB-E4F2-9B86-3C4307C11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6FCCD-1FDE-7C6A-3757-B455563CC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 userDrawn="1"/>
        </p:nvSpPr>
        <p:spPr>
          <a:xfrm>
            <a:off x="8928000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17163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0CBA9-19D3-F27E-6081-4A81102841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35C9A-EDAC-7249-8E29-F6D41F541A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5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16000" y="288000"/>
            <a:ext cx="8712000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928000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92D3A-1D8C-33F5-ED8C-DF6C0A2F8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33300-375E-C6E6-77C8-36B85529A8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6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 userDrawn="1"/>
        </p:nvSpPr>
        <p:spPr>
          <a:xfrm>
            <a:off x="8927999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Picture 16"/>
          <p:cNvPicPr preferRelativeResize="0">
            <a:picLocks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24901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D4169-50FF-0E8C-0904-AD35C52045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481C5-E10A-FD76-E0EE-91B252C11E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76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216000" y="288000"/>
            <a:ext cx="8712000" cy="42804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2787774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3930774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Picture 20" descr="TUBS_CO_70vH_15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16000" y="288000"/>
            <a:ext cx="8712000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927999" y="0"/>
            <a:ext cx="216000" cy="514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0DEE-4DA1-E6CA-27C5-39546C38C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3C067-5D56-1818-4D37-8549FE6086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83B4-437D-4841-D8E3-1C03AE2C7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F892D3-A578-7EE5-0BA0-2710C420F9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32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6726F-FA0E-E863-A653-BB6424AB0A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F2337-DAF0-55C7-7207-698C9A291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8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D3B74-9457-FEF4-4DA4-590565E3F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7B3A7-2712-5237-B286-4F40FC06C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83344"/>
            <a:ext cx="8375650" cy="531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C42AB-B406-33E4-A352-184081F7A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30D0A-9B97-2852-0005-037E7F25B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A07A5-F270-6AD4-62F2-DEF2180B6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A9178-5D60-232A-2872-F35011086F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4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32" y="900000"/>
            <a:ext cx="4032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6ED9D-51F6-308E-AF04-3C8F24B2F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A3A7B-8926-A133-4024-51AF24084A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6F28E-4E95-61CE-066E-4AC3C421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1D4EA-C092-B227-327B-01381E249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4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1_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83344"/>
            <a:ext cx="8375650" cy="531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900000"/>
            <a:ext cx="8375650" cy="345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8A838-6EE8-BB5E-9818-FF7D34BC0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53" y="4629150"/>
            <a:ext cx="1269747" cy="31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AC779-057D-17AB-860B-2B9FBEE51D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22322"/>
            <a:ext cx="760702" cy="3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4561200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83344"/>
            <a:ext cx="8375650" cy="53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900000"/>
            <a:ext cx="8375650" cy="34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44" name="Picture 20" descr="TUBS_CO_70vH_150dpi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" y="4436273"/>
            <a:ext cx="1356890" cy="5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1421650" y="4605338"/>
            <a:ext cx="589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/>
              <a:t>06/05/2025 | Shrinidhi Holenarsipura | </a:t>
            </a:r>
            <a:r>
              <a:rPr lang="en-US" sz="800" dirty="0"/>
              <a:t>Aerodynamic Design of a Fowler Flap for a Hybrid Laminar Flow Control Airfoil</a:t>
            </a:r>
            <a:r>
              <a:rPr lang="de-DE" sz="800" dirty="0"/>
              <a:t> | Slide</a:t>
            </a:r>
            <a:r>
              <a:rPr lang="de-DE" sz="800" baseline="0" dirty="0"/>
              <a:t> </a:t>
            </a:r>
            <a:fld id="{54091A06-E49E-4F45-A4ED-27B9A60B04AE}" type="slidenum">
              <a:rPr lang="de-DE" sz="800" baseline="0" smtClean="0"/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dirty="0"/>
          </a:p>
          <a:p>
            <a:endParaRPr lang="de-DE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54" r:id="rId4"/>
    <p:sldLayoutId id="2147483660" r:id="rId5"/>
    <p:sldLayoutId id="2147483667" r:id="rId6"/>
    <p:sldLayoutId id="2147483668" r:id="rId7"/>
    <p:sldLayoutId id="2147483669" r:id="rId8"/>
    <p:sldLayoutId id="2147483670" r:id="rId9"/>
    <p:sldLayoutId id="2147483661" r:id="rId10"/>
    <p:sldLayoutId id="2147483664" r:id="rId11"/>
    <p:sldLayoutId id="2147483665" r:id="rId12"/>
    <p:sldLayoutId id="2147483666" r:id="rId13"/>
    <p:sldLayoutId id="2147483650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30263" y="4124326"/>
            <a:ext cx="3741737" cy="250031"/>
          </a:xfrm>
        </p:spPr>
        <p:txBody>
          <a:bodyPr/>
          <a:lstStyle/>
          <a:p>
            <a:r>
              <a:rPr lang="en-US" noProof="0" dirty="0"/>
              <a:t>Holenarsipura, Shrinidhi, 06/05/2025</a:t>
            </a: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94867" y="3257550"/>
            <a:ext cx="7772400" cy="654844"/>
          </a:xfrm>
        </p:spPr>
        <p:txBody>
          <a:bodyPr/>
          <a:lstStyle/>
          <a:p>
            <a:r>
              <a:rPr lang="en-US" noProof="0" dirty="0"/>
              <a:t>Aerodynamic Design of a Fowler Flap for a Hybrid Laminar Flow Control Airfoil</a:t>
            </a:r>
          </a:p>
        </p:txBody>
      </p:sp>
      <p:sp>
        <p:nvSpPr>
          <p:cNvPr id="2" name="Untertitel 7">
            <a:extLst>
              <a:ext uri="{FF2B5EF4-FFF2-40B4-BE49-F238E27FC236}">
                <a16:creationId xmlns:a16="http://schemas.microsoft.com/office/drawing/2014/main" id="{BE058697-EE6E-3D0E-017E-F21C803A7AF6}"/>
              </a:ext>
            </a:extLst>
          </p:cNvPr>
          <p:cNvSpPr txBox="1">
            <a:spLocks/>
          </p:cNvSpPr>
          <p:nvPr/>
        </p:nvSpPr>
        <p:spPr bwMode="auto">
          <a:xfrm>
            <a:off x="6553200" y="4125432"/>
            <a:ext cx="22098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400" kern="0" noProof="0" dirty="0"/>
              <a:t>Advisor,</a:t>
            </a:r>
          </a:p>
          <a:p>
            <a:pPr algn="r"/>
            <a:r>
              <a:rPr lang="en-US" sz="1400" kern="0" noProof="0" dirty="0"/>
              <a:t>Dr.-Ing Stanislav Karpuk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F763-39D4-2F33-CB62-46BEABCB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 – baseline flap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A7F4D-B742-A6E1-66A8-8718238C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23950"/>
            <a:ext cx="3810000" cy="2549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F74CC-1DC0-1E02-EC87-2F7C3156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4950"/>
            <a:ext cx="4343400" cy="1778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7C2E1-A7D7-2F6D-BC93-A078D86C6749}"/>
              </a:ext>
            </a:extLst>
          </p:cNvPr>
          <p:cNvSpPr txBox="1"/>
          <p:nvPr/>
        </p:nvSpPr>
        <p:spPr>
          <a:xfrm>
            <a:off x="1545335" y="3283029"/>
            <a:ext cx="195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5</a:t>
            </a:r>
            <a:r>
              <a:rPr lang="en-US" sz="1400" dirty="0"/>
              <a:t>: PARSEC airfoil.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A6EC-E9BA-20C4-B0CF-711B192040C9}"/>
              </a:ext>
            </a:extLst>
          </p:cNvPr>
          <p:cNvSpPr txBox="1"/>
          <p:nvPr/>
        </p:nvSpPr>
        <p:spPr>
          <a:xfrm>
            <a:off x="5486400" y="367333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Table 1</a:t>
            </a:r>
            <a:r>
              <a:rPr lang="en-US" sz="1400" dirty="0"/>
              <a:t>: Geometric parameters for the baseline flap design.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EE858278-7CEE-02C0-821C-2476E979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673335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15°   droop nose</a:t>
            </a:r>
          </a:p>
          <a:p>
            <a:pPr algn="ctr"/>
            <a:r>
              <a:rPr lang="en-US" sz="1400" dirty="0"/>
              <a:t>15°/30° flap deflection</a:t>
            </a:r>
          </a:p>
        </p:txBody>
      </p:sp>
    </p:spTree>
    <p:extLst>
      <p:ext uri="{BB962C8B-B14F-4D97-AF65-F5344CB8AC3E}">
        <p14:creationId xmlns:p14="http://schemas.microsoft.com/office/powerpoint/2010/main" val="400473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76BB-EE40-D1E2-8734-627F836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generation – Fidelity Pointwise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B2B7B-BBFE-07AA-20CF-B9F03CA61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6" y="690563"/>
            <a:ext cx="4395969" cy="1453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E1E53-E75B-B5AF-FA95-C3773CB30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6" y="2502831"/>
            <a:ext cx="4395969" cy="165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C7D00-0331-1D7A-F199-BC28167E04F6}"/>
              </a:ext>
            </a:extLst>
          </p:cNvPr>
          <p:cNvSpPr txBox="1"/>
          <p:nvPr/>
        </p:nvSpPr>
        <p:spPr>
          <a:xfrm>
            <a:off x="2209800" y="2111573"/>
            <a:ext cx="441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7</a:t>
            </a:r>
            <a:r>
              <a:rPr lang="en-US" sz="1400" dirty="0"/>
              <a:t>: Computational mesh around the HLFC airfoil.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039B3-7305-CF12-EB98-3E873C862B82}"/>
              </a:ext>
            </a:extLst>
          </p:cNvPr>
          <p:cNvSpPr txBox="1"/>
          <p:nvPr/>
        </p:nvSpPr>
        <p:spPr>
          <a:xfrm>
            <a:off x="1600627" y="4207073"/>
            <a:ext cx="579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8</a:t>
            </a:r>
            <a:r>
              <a:rPr lang="en-US" sz="1400" dirty="0"/>
              <a:t>: Detailed view of the computational mesh around the Fowler flap.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880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8A9-E464-5524-D6AF-D5E41A68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CFD solver – SU2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290C-D448-D7A2-E291-17CB639E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Steady-state Reynolds-Averaged Navier-Stoken (RANS) equations.</a:t>
            </a:r>
          </a:p>
          <a:p>
            <a:pPr marL="82867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 −</a:t>
            </a:r>
            <a:r>
              <a:rPr lang="el-GR" dirty="0"/>
              <a:t>ω</a:t>
            </a:r>
            <a:r>
              <a:rPr lang="en-US" dirty="0"/>
              <a:t> SST (Shear Stress Transport) – Two equation turbulence model.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Better handling of adverse pressure gradients and flow separation.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Enhanced near-wall resolution.</a:t>
            </a:r>
          </a:p>
          <a:p>
            <a:pPr marL="1485900" lvl="5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64770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628A8FC0-C2C9-8C43-183F-D841E7DAAEA8}"/>
              </a:ext>
            </a:extLst>
          </p:cNvPr>
          <p:cNvSpPr txBox="1">
            <a:spLocks/>
          </p:cNvSpPr>
          <p:nvPr/>
        </p:nvSpPr>
        <p:spPr bwMode="auto">
          <a:xfrm>
            <a:off x="152400" y="3638550"/>
            <a:ext cx="2834640" cy="531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/>
              <a:t>k: Turbulent kinetic energy (m</a:t>
            </a:r>
            <a:r>
              <a:rPr lang="en-US" sz="1400" baseline="30000" dirty="0"/>
              <a:t>2</a:t>
            </a:r>
            <a:r>
              <a:rPr lang="en-US" sz="1400" dirty="0"/>
              <a:t>/s</a:t>
            </a:r>
            <a:r>
              <a:rPr lang="en-US" sz="1400" baseline="30000" dirty="0"/>
              <a:t>2</a:t>
            </a:r>
            <a:r>
              <a:rPr lang="en-US" sz="1400" dirty="0"/>
              <a:t>) </a:t>
            </a:r>
          </a:p>
          <a:p>
            <a:r>
              <a:rPr lang="el-GR" sz="1400" dirty="0"/>
              <a:t>ω</a:t>
            </a:r>
            <a:r>
              <a:rPr lang="en-US" sz="1400" dirty="0"/>
              <a:t>: Specific Rate of Dissipation (1/s)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63175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73DA2-E312-24E9-80CE-ADC8083A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1D5C081C-ECFE-B98B-A02A-59E17DBC6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E917E5B-D4EB-8649-8DA9-C1AC70F90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AC4C38B-CEAC-308D-91AC-F4EDDB49E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/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11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CC5E-0E52-E5A3-9831-009047FD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3A6AF7C4-C987-3F51-2F45-D815C9195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1950"/>
            <a:ext cx="8375650" cy="531019"/>
          </a:xfrm>
        </p:spPr>
        <p:txBody>
          <a:bodyPr/>
          <a:lstStyle/>
          <a:p>
            <a:r>
              <a:rPr lang="en-US" dirty="0"/>
              <a:t>Optimization</a:t>
            </a:r>
            <a:br>
              <a:rPr lang="en-US" dirty="0"/>
            </a:br>
            <a:r>
              <a:rPr lang="en-US" dirty="0"/>
              <a:t>strategy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8525-6A7A-E52C-7008-EDF43C34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7150"/>
            <a:ext cx="3200400" cy="4005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78BC6-AA90-C268-E023-EED73795C9C5}"/>
              </a:ext>
            </a:extLst>
          </p:cNvPr>
          <p:cNvSpPr txBox="1"/>
          <p:nvPr/>
        </p:nvSpPr>
        <p:spPr>
          <a:xfrm>
            <a:off x="2819400" y="4059894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9</a:t>
            </a:r>
            <a:r>
              <a:rPr lang="en-US" sz="1400" dirty="0"/>
              <a:t>: Fowler flap design optimization strategy.</a:t>
            </a:r>
            <a:endParaRPr 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8E32A-9DB9-7943-0829-D9F94A1868E6}"/>
              </a:ext>
            </a:extLst>
          </p:cNvPr>
          <p:cNvSpPr txBox="1"/>
          <p:nvPr/>
        </p:nvSpPr>
        <p:spPr>
          <a:xfrm>
            <a:off x="266700" y="1352550"/>
            <a:ext cx="26289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OAT </a:t>
            </a:r>
            <a:br>
              <a:rPr lang="en-US" sz="1400" b="1" dirty="0"/>
            </a:br>
            <a:r>
              <a:rPr lang="en-US" sz="1400" dirty="0"/>
              <a:t>One-At-A-Time Optimization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2602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F36B5-37B5-A7D6-B7BF-A1E766622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/>
          <a:stretch/>
        </p:blipFill>
        <p:spPr>
          <a:xfrm>
            <a:off x="463142" y="672759"/>
            <a:ext cx="3181758" cy="1843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B65FE-F7B0-5C63-70C1-281F681B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sensitivity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B99-8815-AC90-56D4-494DC95A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187359"/>
            <a:ext cx="377972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453375-60E4-9D60-647E-D3839BA00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44167"/>
            <a:ext cx="2920396" cy="1521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DFEC4-AB37-595D-C1BE-3E589251E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539" y="1522692"/>
            <a:ext cx="2940352" cy="1547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17E18B-DDEA-0689-36E3-96E212C5D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3012674"/>
            <a:ext cx="2940351" cy="15219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9DCE52-D1BF-2052-0445-BC0B23E6BAD9}"/>
              </a:ext>
            </a:extLst>
          </p:cNvPr>
          <p:cNvSpPr txBox="1"/>
          <p:nvPr/>
        </p:nvSpPr>
        <p:spPr>
          <a:xfrm>
            <a:off x="264748" y="2511142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10</a:t>
            </a:r>
            <a:r>
              <a:rPr lang="en-US" sz="1400" dirty="0"/>
              <a:t>: Impact of mesh refinement on maximum lift coefficient (C</a:t>
            </a:r>
            <a:r>
              <a:rPr lang="en-US" sz="1400" baseline="-25000" dirty="0"/>
              <a:t>L</a:t>
            </a:r>
            <a:r>
              <a:rPr lang="en-US" sz="1400" baseline="-40000" dirty="0"/>
              <a:t>max </a:t>
            </a:r>
            <a:r>
              <a:rPr lang="en-US" sz="1400" dirty="0"/>
              <a:t>).</a:t>
            </a:r>
            <a:endParaRPr lang="en-US" sz="1400" b="1" baseline="-4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FF7BC-DDB8-A6FB-C0FE-E3742A4C5C7C}"/>
              </a:ext>
            </a:extLst>
          </p:cNvPr>
          <p:cNvSpPr txBox="1"/>
          <p:nvPr/>
        </p:nvSpPr>
        <p:spPr>
          <a:xfrm>
            <a:off x="63500" y="401657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2</a:t>
            </a:r>
            <a:r>
              <a:rPr lang="en-US" sz="1400" dirty="0"/>
              <a:t>: Results of the mesh sensitivity study.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A213E-553E-9FB5-23ED-D64E22B56855}"/>
              </a:ext>
            </a:extLst>
          </p:cNvPr>
          <p:cNvSpPr txBox="1"/>
          <p:nvPr/>
        </p:nvSpPr>
        <p:spPr>
          <a:xfrm>
            <a:off x="4267200" y="1898351"/>
            <a:ext cx="2003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11</a:t>
            </a:r>
            <a:r>
              <a:rPr lang="en-US" sz="1400" dirty="0"/>
              <a:t>: Effect of mesh refinement on grid resolution.</a:t>
            </a:r>
            <a:endParaRPr lang="en-US" sz="1400" b="1" baseline="-40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3FDDC51-3991-2B49-1AE6-2DD323D7398C}"/>
              </a:ext>
            </a:extLst>
          </p:cNvPr>
          <p:cNvSpPr/>
          <p:nvPr/>
        </p:nvSpPr>
        <p:spPr>
          <a:xfrm>
            <a:off x="3606151" y="3705590"/>
            <a:ext cx="76200" cy="148826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0E6F0E8-FD0E-B8A9-F757-ECD745D8E103}"/>
              </a:ext>
            </a:extLst>
          </p:cNvPr>
          <p:cNvSpPr/>
          <p:nvPr/>
        </p:nvSpPr>
        <p:spPr>
          <a:xfrm>
            <a:off x="3607449" y="3540128"/>
            <a:ext cx="74902" cy="152399"/>
          </a:xfrm>
          <a:prstGeom prst="righ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7E209-DD1E-1F96-2EBE-0AB9C9471121}"/>
              </a:ext>
            </a:extLst>
          </p:cNvPr>
          <p:cNvSpPr txBox="1"/>
          <p:nvPr/>
        </p:nvSpPr>
        <p:spPr>
          <a:xfrm>
            <a:off x="3615676" y="3484938"/>
            <a:ext cx="685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+0.27%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446EF-B310-B2FF-5CE2-EB3A980D411F}"/>
              </a:ext>
            </a:extLst>
          </p:cNvPr>
          <p:cNvSpPr txBox="1"/>
          <p:nvPr/>
        </p:nvSpPr>
        <p:spPr>
          <a:xfrm>
            <a:off x="3613935" y="3644053"/>
            <a:ext cx="685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+0.71%</a:t>
            </a:r>
          </a:p>
        </p:txBody>
      </p:sp>
    </p:spTree>
    <p:extLst>
      <p:ext uri="{BB962C8B-B14F-4D97-AF65-F5344CB8AC3E}">
        <p14:creationId xmlns:p14="http://schemas.microsoft.com/office/powerpoint/2010/main" val="42352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F68FE-026A-9D45-3323-BB0EC926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7A8D-753C-4D8C-821A-D988D292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sensitivity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079C4-29EC-0195-5AC5-D6A2280E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27351"/>
            <a:ext cx="4382579" cy="1129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99486-5A18-AEA6-8EF2-C202938F0578}"/>
              </a:ext>
            </a:extLst>
          </p:cNvPr>
          <p:cNvSpPr txBox="1"/>
          <p:nvPr/>
        </p:nvSpPr>
        <p:spPr>
          <a:xfrm>
            <a:off x="550700" y="2280426"/>
            <a:ext cx="348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3</a:t>
            </a:r>
            <a:r>
              <a:rPr lang="en-US" sz="1400" dirty="0"/>
              <a:t>: Simulation freestream conditions and reference length (airfoil chord).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89698-862D-1083-DD05-86ED48A120E1}"/>
              </a:ext>
            </a:extLst>
          </p:cNvPr>
          <p:cNvSpPr txBox="1"/>
          <p:nvPr/>
        </p:nvSpPr>
        <p:spPr>
          <a:xfrm>
            <a:off x="5105400" y="1132685"/>
            <a:ext cx="348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4</a:t>
            </a:r>
            <a:r>
              <a:rPr lang="en-US" sz="1400" dirty="0"/>
              <a:t>: Range of geometric parameters for the to-be optimized flap design.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F0010-9686-1A5B-DF54-6EAF9B17D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55905"/>
            <a:ext cx="4384789" cy="26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FE09-46E6-CB2A-10FA-326D585D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Effect of variation of </a:t>
            </a:r>
            <a:r>
              <a:rPr lang="en-US" sz="2000" dirty="0" err="1"/>
              <a:t>x_gap</a:t>
            </a:r>
            <a:r>
              <a:rPr lang="en-US" sz="2000" dirty="0"/>
              <a:t> &amp; </a:t>
            </a:r>
            <a:r>
              <a:rPr lang="en-US" sz="2000" dirty="0" err="1"/>
              <a:t>y_gap</a:t>
            </a:r>
            <a:r>
              <a:rPr lang="en-US" sz="2000" dirty="0"/>
              <a:t> on C</a:t>
            </a:r>
            <a:r>
              <a:rPr lang="en-US" sz="2000" baseline="-25000" dirty="0"/>
              <a:t>D</a:t>
            </a:r>
            <a:r>
              <a:rPr lang="en-US" sz="2000" dirty="0"/>
              <a:t> and C</a:t>
            </a:r>
            <a:r>
              <a:rPr lang="en-US" sz="2000" baseline="-25000" dirty="0"/>
              <a:t>L</a:t>
            </a:r>
            <a:r>
              <a:rPr lang="en-US" sz="2000" dirty="0"/>
              <a:t> varied across α: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05757-F57A-BFEE-93B4-C23F23EE3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6" y="874970"/>
            <a:ext cx="3352800" cy="2063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2E000-973E-2D72-590A-B39ED3254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19150"/>
            <a:ext cx="3540137" cy="2175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B4DD9-225E-0258-D7BA-320CD04FC5E9}"/>
              </a:ext>
            </a:extLst>
          </p:cNvPr>
          <p:cNvSpPr txBox="1"/>
          <p:nvPr/>
        </p:nvSpPr>
        <p:spPr>
          <a:xfrm>
            <a:off x="675784" y="2899886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12</a:t>
            </a:r>
            <a:r>
              <a:rPr lang="en-US" sz="1400" dirty="0"/>
              <a:t>: Effect of variation of x_gap </a:t>
            </a:r>
            <a:br>
              <a:rPr lang="en-US" sz="1400" dirty="0"/>
            </a:br>
            <a:r>
              <a:rPr lang="en-US" sz="1400" dirty="0"/>
              <a:t>on C</a:t>
            </a:r>
            <a:r>
              <a:rPr lang="en-US" sz="1400" baseline="-25000" dirty="0"/>
              <a:t>L </a:t>
            </a:r>
            <a:r>
              <a:rPr lang="en-US" sz="1400" dirty="0"/>
              <a:t>vs α, with y_gap fixed at 4.0% </a:t>
            </a:r>
          </a:p>
          <a:p>
            <a:pPr algn="ctr"/>
            <a:r>
              <a:rPr lang="en-US" sz="1400" dirty="0"/>
              <a:t>of the airfoil chord.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20722-6D59-8736-78D6-2BC40CC6D7E4}"/>
              </a:ext>
            </a:extLst>
          </p:cNvPr>
          <p:cNvSpPr txBox="1"/>
          <p:nvPr/>
        </p:nvSpPr>
        <p:spPr>
          <a:xfrm>
            <a:off x="4949377" y="2903696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13</a:t>
            </a:r>
            <a:r>
              <a:rPr lang="en-US" sz="1400" dirty="0"/>
              <a:t>: Effect of variation of y_gap on CL vs α, with x_gap fixed at 4.3% of the airfoil chord. 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EA6B2-FC28-C68B-71FD-7FFAF4B3A5CA}"/>
              </a:ext>
            </a:extLst>
          </p:cNvPr>
          <p:cNvSpPr txBox="1"/>
          <p:nvPr/>
        </p:nvSpPr>
        <p:spPr>
          <a:xfrm>
            <a:off x="58563" y="3638550"/>
            <a:ext cx="12192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Baseline:</a:t>
            </a:r>
          </a:p>
          <a:p>
            <a:r>
              <a:rPr lang="en-US" sz="1400" dirty="0" err="1"/>
              <a:t>x_gap</a:t>
            </a:r>
            <a:r>
              <a:rPr lang="en-US" sz="1400" dirty="0"/>
              <a:t> 3.0 %</a:t>
            </a:r>
            <a:br>
              <a:rPr lang="en-US" sz="1400" dirty="0"/>
            </a:br>
            <a:r>
              <a:rPr lang="en-US" sz="1400" dirty="0" err="1"/>
              <a:t>y_gap</a:t>
            </a:r>
            <a:r>
              <a:rPr lang="en-US" sz="1400" dirty="0"/>
              <a:t> 1.5 %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5511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B01A-4B8A-B9C2-B3D5-8652900E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sz="2400" dirty="0"/>
              <a:t>x_gap &amp; y_gap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392F1-E7E8-E42E-B5FA-2B5B29984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18948"/>
            <a:ext cx="3276600" cy="1910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99C08-6E3A-F2D1-30A6-587E12BCCC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307842"/>
            <a:ext cx="4692650" cy="169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792AE-9E37-75F3-4615-8FEA3F8A9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5245"/>
            <a:ext cx="4692650" cy="1698445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55148647-2398-1C51-E92F-82A0F9AB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C4CD8F9D-41C2-EB48-705E-ECAA76238690}"/>
              </a:ext>
            </a:extLst>
          </p:cNvPr>
          <p:cNvSpPr txBox="1">
            <a:spLocks/>
          </p:cNvSpPr>
          <p:nvPr/>
        </p:nvSpPr>
        <p:spPr bwMode="auto">
          <a:xfrm>
            <a:off x="431800" y="3417570"/>
            <a:ext cx="2921000" cy="254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2.43 % increase in 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9766F-4C05-8191-643B-84171144DAC7}"/>
              </a:ext>
            </a:extLst>
          </p:cNvPr>
          <p:cNvSpPr txBox="1"/>
          <p:nvPr/>
        </p:nvSpPr>
        <p:spPr>
          <a:xfrm>
            <a:off x="4191000" y="1736110"/>
            <a:ext cx="464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18</a:t>
            </a:r>
            <a:r>
              <a:rPr lang="en-US" sz="1400" dirty="0"/>
              <a:t>: Baseline configuration </a:t>
            </a:r>
          </a:p>
          <a:p>
            <a:pPr algn="ctr"/>
            <a:r>
              <a:rPr lang="en-US" sz="1400" dirty="0"/>
              <a:t>(x_gap at 3.0% &amp; y_gap at 1.5% of the airfoil chord).</a:t>
            </a:r>
            <a:endParaRPr lang="en-US" sz="1400" b="1" baseline="-4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161239-B077-EFE3-44AD-CA0453A8BD66}"/>
              </a:ext>
            </a:extLst>
          </p:cNvPr>
          <p:cNvSpPr txBox="1"/>
          <p:nvPr/>
        </p:nvSpPr>
        <p:spPr>
          <a:xfrm>
            <a:off x="4191000" y="3977668"/>
            <a:ext cx="464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19</a:t>
            </a:r>
            <a:r>
              <a:rPr lang="en-US" sz="1400" dirty="0"/>
              <a:t>: Updated configuration </a:t>
            </a:r>
          </a:p>
          <a:p>
            <a:pPr algn="ctr"/>
            <a:r>
              <a:rPr lang="en-US" sz="1400" dirty="0"/>
              <a:t>(x_gap at 2.3% &amp; y_gap at 6.0% of the airfoil chord).</a:t>
            </a:r>
            <a:endParaRPr lang="en-US" sz="1400" b="1" baseline="-4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7DD0-9DB7-911C-BEB5-68FED84E54E5}"/>
              </a:ext>
            </a:extLst>
          </p:cNvPr>
          <p:cNvSpPr txBox="1"/>
          <p:nvPr/>
        </p:nvSpPr>
        <p:spPr>
          <a:xfrm>
            <a:off x="307963" y="2568727"/>
            <a:ext cx="3540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17</a:t>
            </a:r>
            <a:r>
              <a:rPr lang="en-US" sz="1400" dirty="0"/>
              <a:t>: Comparison of baseline and updated configuration </a:t>
            </a:r>
          </a:p>
          <a:p>
            <a:pPr algn="ctr"/>
            <a:r>
              <a:rPr lang="en-US" sz="1400" dirty="0"/>
              <a:t>(x_gap at 2.3% and y_gap 6.0%).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4507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8C4A-5992-41A9-BB5C-CD45EDAEC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3D3214F0-5694-0EEA-3672-DF0F8AF55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5388B57F-FBF3-3B21-5514-31221E977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22C0D48-56BC-2795-204B-32AA05516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/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624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8D0B-11F1-5100-EB39-855A74C7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A631A1AD-DF5B-7619-0AF0-D95C54D7E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E54D7CEA-82F4-F911-102E-49914168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B2B36AC-A732-11A0-FAD5-EFED05CA3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/>
              <a:t>Tasks </a:t>
            </a:r>
          </a:p>
          <a:p>
            <a:pPr lvl="1"/>
            <a:r>
              <a:rPr lang="en-US" sz="2000" noProof="0" dirty="0"/>
              <a:t>Objective</a:t>
            </a:r>
          </a:p>
          <a:p>
            <a:pPr lvl="1"/>
            <a:r>
              <a:rPr lang="en-US" sz="2000" noProof="0" dirty="0"/>
              <a:t>Introduction</a:t>
            </a:r>
          </a:p>
          <a:p>
            <a:pPr lvl="1"/>
            <a:r>
              <a:rPr lang="en-US" sz="2000" noProof="0" dirty="0"/>
              <a:t>Methodology </a:t>
            </a:r>
          </a:p>
          <a:p>
            <a:pPr lvl="1"/>
            <a:r>
              <a:rPr lang="en-US" sz="2000" noProof="0" dirty="0"/>
              <a:t>Trade studies</a:t>
            </a:r>
          </a:p>
          <a:p>
            <a:pPr lvl="1"/>
            <a:r>
              <a:rPr lang="en-US" sz="2000" noProof="0" dirty="0"/>
              <a:t>Results</a:t>
            </a:r>
          </a:p>
          <a:p>
            <a:pPr lvl="1"/>
            <a:r>
              <a:rPr lang="en-US" sz="2000" dirty="0"/>
              <a:t>Summary</a:t>
            </a:r>
          </a:p>
          <a:p>
            <a:pPr lvl="1"/>
            <a:r>
              <a:rPr lang="en-US" sz="2000" noProof="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748716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5F0C-FBF3-C8D3-C0A7-9FB0B44F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864AA2-B2C5-84D9-8FD3-C8FF6E29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8" r="2748" b="1621"/>
          <a:stretch/>
        </p:blipFill>
        <p:spPr>
          <a:xfrm>
            <a:off x="228600" y="935263"/>
            <a:ext cx="3499533" cy="2323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1091E-5003-7D42-B2DA-3852DE7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6B103-9321-428F-5866-65710C2C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" r="6262" b="16879"/>
          <a:stretch/>
        </p:blipFill>
        <p:spPr>
          <a:xfrm>
            <a:off x="3953452" y="133350"/>
            <a:ext cx="5038148" cy="11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57666-5001-6D24-714B-E4123D5F9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r="4668" b="18307"/>
          <a:stretch/>
        </p:blipFill>
        <p:spPr>
          <a:xfrm>
            <a:off x="3962400" y="1276351"/>
            <a:ext cx="5105400" cy="98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E5E3C-C867-C40A-8500-90FF4F5B39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r="6323" b="5236"/>
          <a:stretch/>
        </p:blipFill>
        <p:spPr>
          <a:xfrm>
            <a:off x="4084508" y="2495551"/>
            <a:ext cx="4786442" cy="1213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07821-4E02-740C-C37D-C15C65550EFD}"/>
              </a:ext>
            </a:extLst>
          </p:cNvPr>
          <p:cNvSpPr txBox="1"/>
          <p:nvPr/>
        </p:nvSpPr>
        <p:spPr>
          <a:xfrm>
            <a:off x="123040" y="3259173"/>
            <a:ext cx="3686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5</a:t>
            </a:r>
            <a:r>
              <a:rPr lang="en-US" sz="1400" dirty="0"/>
              <a:t>: Baseline and optimized flap design parameters (in ratios).</a:t>
            </a:r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1CD54-3137-C64D-4D7B-A31B12F6E8D7}"/>
              </a:ext>
            </a:extLst>
          </p:cNvPr>
          <p:cNvSpPr txBox="1"/>
          <p:nvPr/>
        </p:nvSpPr>
        <p:spPr>
          <a:xfrm>
            <a:off x="4810474" y="3782393"/>
            <a:ext cx="38763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20</a:t>
            </a:r>
            <a:r>
              <a:rPr lang="en-US" sz="1400" dirty="0"/>
              <a:t>: Comparison of baseline and optimized airfoil and flap geometric profiles </a:t>
            </a:r>
            <a:br>
              <a:rPr lang="en-US" sz="1400" dirty="0"/>
            </a:br>
            <a:r>
              <a:rPr lang="en-US" sz="1400" dirty="0"/>
              <a:t>(all parameters optimized). </a:t>
            </a:r>
            <a:endParaRPr lang="en-US" sz="1400" b="1" baseline="-4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0545C-3B3F-5C26-732A-B562A783CCA3}"/>
              </a:ext>
            </a:extLst>
          </p:cNvPr>
          <p:cNvSpPr/>
          <p:nvPr/>
        </p:nvSpPr>
        <p:spPr>
          <a:xfrm>
            <a:off x="260814" y="1586693"/>
            <a:ext cx="3415066" cy="42896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5F64A-F00D-5C2A-F200-B7BDCFB83E38}"/>
              </a:ext>
            </a:extLst>
          </p:cNvPr>
          <p:cNvSpPr/>
          <p:nvPr/>
        </p:nvSpPr>
        <p:spPr>
          <a:xfrm>
            <a:off x="260814" y="2646257"/>
            <a:ext cx="3415066" cy="42896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6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8FE2-9B48-37BE-D006-9C566DAF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" y="271671"/>
            <a:ext cx="8375650" cy="531019"/>
          </a:xfrm>
        </p:spPr>
        <p:txBody>
          <a:bodyPr/>
          <a:lstStyle/>
          <a:p>
            <a:r>
              <a:rPr lang="en-US" dirty="0"/>
              <a:t>Aerodynamic performance </a:t>
            </a:r>
            <a:br>
              <a:rPr lang="en-US" dirty="0"/>
            </a:br>
            <a:r>
              <a:rPr lang="en-US" dirty="0"/>
              <a:t>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44F3D-74A2-8098-17F3-81C571F33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" y="794099"/>
            <a:ext cx="3302000" cy="1973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CCE1-2D8A-38A4-BFF2-B1BC06851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41" y="124959"/>
            <a:ext cx="4723681" cy="176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90B293-3E52-B734-E9AA-12BCA3B9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41" y="2282191"/>
            <a:ext cx="4723679" cy="1780786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C402089-9932-0EF1-9329-23F607DB0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C40A4A56-13E7-1EF9-362C-C1343B377F7A}"/>
              </a:ext>
            </a:extLst>
          </p:cNvPr>
          <p:cNvSpPr txBox="1">
            <a:spLocks/>
          </p:cNvSpPr>
          <p:nvPr/>
        </p:nvSpPr>
        <p:spPr bwMode="auto">
          <a:xfrm>
            <a:off x="1142802" y="3181350"/>
            <a:ext cx="1682065" cy="55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4.56 % increase in </a:t>
            </a:r>
          </a:p>
          <a:p>
            <a:pPr algn="ctr"/>
            <a:r>
              <a:rPr lang="en-US" sz="1400" b="1" kern="0" dirty="0"/>
              <a:t>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6EA0-CE2B-FAA8-56B8-9BCEC5698AB1}"/>
              </a:ext>
            </a:extLst>
          </p:cNvPr>
          <p:cNvSpPr txBox="1"/>
          <p:nvPr/>
        </p:nvSpPr>
        <p:spPr>
          <a:xfrm>
            <a:off x="4191720" y="1902980"/>
            <a:ext cx="464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22</a:t>
            </a:r>
            <a:r>
              <a:rPr lang="en-US" sz="1400" dirty="0"/>
              <a:t>: Eddy viscosity: Baseline configuration.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DEA28-5A80-11F8-309C-05C82A8B09A6}"/>
              </a:ext>
            </a:extLst>
          </p:cNvPr>
          <p:cNvSpPr txBox="1"/>
          <p:nvPr/>
        </p:nvSpPr>
        <p:spPr>
          <a:xfrm>
            <a:off x="4267200" y="4055357"/>
            <a:ext cx="4651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23</a:t>
            </a:r>
            <a:r>
              <a:rPr lang="en-US" sz="1400" dirty="0"/>
              <a:t>: Eddy viscosity: Optimized configuration </a:t>
            </a:r>
          </a:p>
          <a:p>
            <a:pPr algn="ctr"/>
            <a:r>
              <a:rPr lang="en-US" sz="1400" dirty="0"/>
              <a:t>(all parameters optimized).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E60C-FB06-13AF-3640-B8C906DA9B6A}"/>
              </a:ext>
            </a:extLst>
          </p:cNvPr>
          <p:cNvSpPr txBox="1"/>
          <p:nvPr/>
        </p:nvSpPr>
        <p:spPr>
          <a:xfrm>
            <a:off x="98790" y="2580679"/>
            <a:ext cx="3540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21</a:t>
            </a:r>
            <a:r>
              <a:rPr lang="en-US" sz="1400" dirty="0"/>
              <a:t>: Comparison of baseline and optimized configuration (C</a:t>
            </a:r>
            <a:r>
              <a:rPr lang="en-US" sz="1400" baseline="-25000" dirty="0"/>
              <a:t>L </a:t>
            </a:r>
            <a:r>
              <a:rPr lang="en-US" sz="1400" dirty="0"/>
              <a:t>vs α).</a:t>
            </a:r>
          </a:p>
        </p:txBody>
      </p:sp>
    </p:spTree>
    <p:extLst>
      <p:ext uri="{BB962C8B-B14F-4D97-AF65-F5344CB8AC3E}">
        <p14:creationId xmlns:p14="http://schemas.microsoft.com/office/powerpoint/2010/main" val="313357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88F3-03FF-D4B9-0D2F-2AD1518A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CC31-F337-1B0B-9840-B8B40CEF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0" y="271671"/>
            <a:ext cx="8375650" cy="531019"/>
          </a:xfrm>
        </p:spPr>
        <p:txBody>
          <a:bodyPr/>
          <a:lstStyle/>
          <a:p>
            <a:r>
              <a:rPr lang="en-US" dirty="0"/>
              <a:t>Aerodynamic performance </a:t>
            </a:r>
            <a:br>
              <a:rPr lang="en-US" dirty="0"/>
            </a:br>
            <a:r>
              <a:rPr lang="en-US" dirty="0"/>
              <a:t>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3B1BE-C4BE-D13B-98B1-884F6EF13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" y="795108"/>
            <a:ext cx="3302000" cy="1973877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B29C83E6-13CD-7790-6B29-FAA133A2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6" y="388353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13° Angle of attack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3E984B49-5DC2-C669-3112-FAA8C1D289E5}"/>
              </a:ext>
            </a:extLst>
          </p:cNvPr>
          <p:cNvSpPr txBox="1">
            <a:spLocks/>
          </p:cNvSpPr>
          <p:nvPr/>
        </p:nvSpPr>
        <p:spPr bwMode="auto">
          <a:xfrm>
            <a:off x="1119704" y="3181350"/>
            <a:ext cx="1682065" cy="55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1400" b="1" kern="0" dirty="0"/>
              <a:t>4.56 % increase in </a:t>
            </a:r>
          </a:p>
          <a:p>
            <a:pPr algn="ctr"/>
            <a:r>
              <a:rPr lang="en-US" sz="1400" b="1" kern="0" dirty="0"/>
              <a:t>C</a:t>
            </a:r>
            <a:r>
              <a:rPr lang="en-US" sz="1400" b="1" kern="0" baseline="-25000" dirty="0"/>
              <a:t>L</a:t>
            </a:r>
            <a:r>
              <a:rPr lang="en-US" sz="1400" b="1" kern="0" baseline="-36000" dirty="0"/>
              <a:t>max</a:t>
            </a:r>
            <a:endParaRPr lang="en-US" sz="1400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001B2-6D27-B892-84A2-78BB845FA512}"/>
              </a:ext>
            </a:extLst>
          </p:cNvPr>
          <p:cNvSpPr txBox="1"/>
          <p:nvPr/>
        </p:nvSpPr>
        <p:spPr>
          <a:xfrm>
            <a:off x="4191720" y="1860076"/>
            <a:ext cx="464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25</a:t>
            </a:r>
            <a:r>
              <a:rPr lang="en-US" sz="1400" dirty="0"/>
              <a:t>: Eddy viscosity: Baseline configuration.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8D21D-98B6-8585-E933-62D3D9922B81}"/>
              </a:ext>
            </a:extLst>
          </p:cNvPr>
          <p:cNvSpPr txBox="1"/>
          <p:nvPr/>
        </p:nvSpPr>
        <p:spPr>
          <a:xfrm>
            <a:off x="4267200" y="4009637"/>
            <a:ext cx="4651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26</a:t>
            </a:r>
            <a:r>
              <a:rPr lang="en-US" sz="1400" dirty="0"/>
              <a:t>: Eddy viscosity Optimized configuration </a:t>
            </a:r>
          </a:p>
          <a:p>
            <a:pPr algn="ctr"/>
            <a:r>
              <a:rPr lang="en-US" sz="1400" dirty="0"/>
              <a:t>(all parameters optimized).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7424-F108-9F3A-B70F-F9D4D48CCD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24" y="214282"/>
            <a:ext cx="5084136" cy="167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6357A-720C-DC41-3E01-11DA462820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64" y="2263476"/>
            <a:ext cx="5084136" cy="1746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AE602-D75B-8DCB-D902-803F9773FF83}"/>
              </a:ext>
            </a:extLst>
          </p:cNvPr>
          <p:cNvSpPr txBox="1"/>
          <p:nvPr/>
        </p:nvSpPr>
        <p:spPr>
          <a:xfrm>
            <a:off x="164352" y="2583702"/>
            <a:ext cx="3540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 21</a:t>
            </a:r>
            <a:r>
              <a:rPr lang="en-US" sz="1400" dirty="0"/>
              <a:t>: Comparison of baseline and optimized configuration (C</a:t>
            </a:r>
            <a:r>
              <a:rPr lang="en-US" sz="1400" baseline="-25000" dirty="0"/>
              <a:t>L </a:t>
            </a:r>
            <a:r>
              <a:rPr lang="en-US" sz="1400" dirty="0"/>
              <a:t>vs α).</a:t>
            </a:r>
          </a:p>
        </p:txBody>
      </p:sp>
    </p:spTree>
    <p:extLst>
      <p:ext uri="{BB962C8B-B14F-4D97-AF65-F5344CB8AC3E}">
        <p14:creationId xmlns:p14="http://schemas.microsoft.com/office/powerpoint/2010/main" val="288493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F36D-A124-ED60-8EB1-6A9DC775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599B974E-3E4C-8FD7-F8D5-A996B8BE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1201BD5D-3FC4-BEAD-21E8-A94AFD66F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CB90FC2-AC74-458D-FBD7-CC200C513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/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4217863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F2E2-3C00-B753-B0E0-4CDD3A7E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33E7-B8DE-7C72-B7D5-6C2AB67E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1595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1000+ CFD runs, manually optimized and post-processed.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parameters varied.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for: 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15° flap deflection.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30° flap deflection.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999DF-9F12-FAEC-9350-5A3B5C4D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2724150"/>
            <a:ext cx="6858000" cy="920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97A664-3E68-86A1-8FC9-B8949C955966}"/>
              </a:ext>
            </a:extLst>
          </p:cNvPr>
          <p:cNvSpPr/>
          <p:nvPr/>
        </p:nvSpPr>
        <p:spPr>
          <a:xfrm>
            <a:off x="5570220" y="2667001"/>
            <a:ext cx="2383155" cy="920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1A03D-747C-1785-AFDA-6724E48AAA42}"/>
              </a:ext>
            </a:extLst>
          </p:cNvPr>
          <p:cNvSpPr txBox="1"/>
          <p:nvPr/>
        </p:nvSpPr>
        <p:spPr>
          <a:xfrm>
            <a:off x="1762331" y="3815675"/>
            <a:ext cx="5714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Table 6</a:t>
            </a:r>
            <a:r>
              <a:rPr lang="en-US" sz="1400" dirty="0"/>
              <a:t>: Summary of maximum lift coefficient (</a:t>
            </a:r>
            <a:r>
              <a:rPr lang="en-US" sz="1400" kern="0" dirty="0"/>
              <a:t>C</a:t>
            </a:r>
            <a:r>
              <a:rPr lang="en-US" sz="1400" kern="0" baseline="-25000" dirty="0"/>
              <a:t>L</a:t>
            </a:r>
            <a:r>
              <a:rPr lang="en-US" sz="1400" kern="0" baseline="-36000" dirty="0"/>
              <a:t>max</a:t>
            </a:r>
            <a:r>
              <a:rPr lang="en-US" sz="1400" dirty="0"/>
              <a:t>) improvements.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4327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FEBE-C158-D14C-2C25-7E0F4427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8277FB0A-71CB-904E-BD85-D1F26922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FF73E281-5ECA-0189-3052-07404AADC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5EA5753-C4CD-6064-2CD4-DD64DB56C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/>
              <a:t>Future work</a:t>
            </a:r>
          </a:p>
          <a:p>
            <a:pPr lvl="1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2769206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F3384-AD05-9F75-79D4-49332FCE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9681-AFD9-CEC4-862E-1A061843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F48C-64AC-84CC-FB74-B8C3AF35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00000"/>
            <a:ext cx="8375650" cy="1595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Unsteady Reynolds-Averaged Navier-Stokes (URANS).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Implementing: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Surrogate-Based Optimization. </a:t>
            </a:r>
          </a:p>
          <a:p>
            <a:pPr marL="647700" lvl="2" indent="-285750">
              <a:buFont typeface="Wingdings" panose="05000000000000000000" pitchFamily="2" charset="2"/>
              <a:buChar char="Ø"/>
            </a:pPr>
            <a:r>
              <a:rPr lang="en-US" dirty="0"/>
              <a:t>Automatic Optimization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126466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A45A-10CF-A6B5-9D3F-CF0F0F80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C3CE-876D-E68F-37AD-B5B8ECB8A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[1] Jochen Wild. </a:t>
            </a:r>
            <a:r>
              <a:rPr lang="en-US" sz="1400" i="1" dirty="0"/>
              <a:t>High-lift aerodynamics</a:t>
            </a:r>
            <a:r>
              <a:rPr lang="en-US" sz="1400" dirty="0"/>
              <a:t>. CRC Press, 2022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[2] Henning </a:t>
            </a:r>
            <a:r>
              <a:rPr lang="en-US" sz="1400" dirty="0" err="1"/>
              <a:t>Strüber</a:t>
            </a:r>
            <a:r>
              <a:rPr lang="en-US" sz="1400" dirty="0"/>
              <a:t>. ‘The aerodynamic design of the A350 XWB-900 high lift system’. In:</a:t>
            </a:r>
            <a:br>
              <a:rPr lang="en-US" sz="1400" dirty="0"/>
            </a:br>
            <a:r>
              <a:rPr lang="en-US" sz="1400" dirty="0"/>
              <a:t>     </a:t>
            </a:r>
            <a:r>
              <a:rPr lang="en-US" sz="1400" i="1" dirty="0"/>
              <a:t>29th international congress of the aeronautical sciences</a:t>
            </a:r>
            <a:r>
              <a:rPr lang="en-US" sz="1400" dirty="0"/>
              <a:t>. International Council of the</a:t>
            </a:r>
            <a:br>
              <a:rPr lang="en-US" sz="1400" dirty="0"/>
            </a:br>
            <a:r>
              <a:rPr lang="en-US" sz="1400" dirty="0"/>
              <a:t>     Aeronautical Sciences. 2014.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[3] Mauro Minervino, Pierluigi Iannelli and D. Quagliarella. ‘3D Flap Design using Navier-</a:t>
            </a:r>
            <a:br>
              <a:rPr lang="en-US" sz="1400" dirty="0"/>
            </a:br>
            <a:r>
              <a:rPr lang="en-US" sz="1400" dirty="0"/>
              <a:t>     Stokes Equations and Evolutionary Optimization Techniques on an Industrial Platform’. In:</a:t>
            </a:r>
            <a:br>
              <a:rPr lang="en-US" sz="1400" dirty="0"/>
            </a:br>
            <a:r>
              <a:rPr lang="en-US" sz="1400" dirty="0"/>
              <a:t>     Sept. 2011. </a:t>
            </a:r>
            <a:r>
              <a:rPr lang="en-US" sz="1400" dirty="0" err="1"/>
              <a:t>doi</a:t>
            </a:r>
            <a:r>
              <a:rPr lang="en-US" sz="1400" dirty="0"/>
              <a:t>: 10.13140/2.1.2211.0083. </a:t>
            </a:r>
          </a:p>
        </p:txBody>
      </p:sp>
    </p:spTree>
    <p:extLst>
      <p:ext uri="{BB962C8B-B14F-4D97-AF65-F5344CB8AC3E}">
        <p14:creationId xmlns:p14="http://schemas.microsoft.com/office/powerpoint/2010/main" val="397170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Thank you for listening.	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17163"/>
          <a:stretch/>
        </p:blipFill>
        <p:spPr bwMode="auto">
          <a:xfrm>
            <a:off x="216000" y="288327"/>
            <a:ext cx="8712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44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9025-9EAC-F191-2868-F611A6F6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007"/>
            <a:ext cx="8375650" cy="531019"/>
          </a:xfrm>
        </p:spPr>
        <p:txBody>
          <a:bodyPr/>
          <a:lstStyle/>
          <a:p>
            <a:r>
              <a:rPr lang="en-US" dirty="0"/>
              <a:t>Eddy Viscosity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5D2157-770D-28D1-5CB4-A0C29775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6" y="3853054"/>
            <a:ext cx="2209800" cy="53101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1400" dirty="0"/>
              <a:t>30° flap deflection</a:t>
            </a:r>
          </a:p>
          <a:p>
            <a:pPr algn="ctr"/>
            <a:r>
              <a:rPr lang="en-US" sz="1400" dirty="0"/>
              <a:t>4° Angle of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E56C5-03A7-4544-60C5-3DB8134F3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5" y="84382"/>
            <a:ext cx="5118635" cy="1427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F91A6-3C4B-B0A2-DA39-CCE8CFCF8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11" y="1568767"/>
            <a:ext cx="5118634" cy="1427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E89133-B787-3C7E-69A5-D99BD5CC0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09" y="3045810"/>
            <a:ext cx="5118635" cy="1427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C28A37-A6B9-AF92-73DA-AFBDA20B03AB}"/>
              </a:ext>
            </a:extLst>
          </p:cNvPr>
          <p:cNvSpPr txBox="1"/>
          <p:nvPr/>
        </p:nvSpPr>
        <p:spPr>
          <a:xfrm>
            <a:off x="620669" y="730825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14</a:t>
            </a:r>
            <a:r>
              <a:rPr lang="en-US" sz="1400" dirty="0"/>
              <a:t>: Baseline configuration </a:t>
            </a:r>
          </a:p>
          <a:p>
            <a:pPr algn="ctr"/>
            <a:r>
              <a:rPr lang="en-US" sz="1400" dirty="0"/>
              <a:t>(x_gap at 3.0% &amp; y_gap at 1.5% of the airfoil chord).</a:t>
            </a:r>
            <a:endParaRPr lang="en-US" sz="1400" b="1" baseline="-4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5A34F-292A-F19C-3774-E2886FA6A8A6}"/>
              </a:ext>
            </a:extLst>
          </p:cNvPr>
          <p:cNvSpPr txBox="1"/>
          <p:nvPr/>
        </p:nvSpPr>
        <p:spPr>
          <a:xfrm>
            <a:off x="609600" y="1833086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15</a:t>
            </a:r>
            <a:r>
              <a:rPr lang="en-US" sz="1400" dirty="0"/>
              <a:t>: Optimized configuration </a:t>
            </a:r>
            <a:br>
              <a:rPr lang="en-US" sz="1400" dirty="0"/>
            </a:br>
            <a:r>
              <a:rPr lang="en-US" sz="1400" dirty="0"/>
              <a:t>(x_gap at 2.3% &amp; y_gap at 4.0% of the airfoil chord).</a:t>
            </a:r>
            <a:endParaRPr lang="en-US" sz="1400" b="1" baseline="-4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447F4-3944-FA11-9382-2CA3DDE6FB31}"/>
              </a:ext>
            </a:extLst>
          </p:cNvPr>
          <p:cNvSpPr txBox="1"/>
          <p:nvPr/>
        </p:nvSpPr>
        <p:spPr>
          <a:xfrm>
            <a:off x="609600" y="3045810"/>
            <a:ext cx="3130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 16</a:t>
            </a:r>
            <a:r>
              <a:rPr lang="en-US" sz="1400" dirty="0"/>
              <a:t>: Optimized configuration </a:t>
            </a:r>
            <a:br>
              <a:rPr lang="en-US" sz="1400" dirty="0"/>
            </a:br>
            <a:r>
              <a:rPr lang="en-US" sz="1400" dirty="0"/>
              <a:t>(x_gap at 4.3% &amp; y_gap at 6.0% of the airfoil chord).</a:t>
            </a:r>
            <a:endParaRPr lang="en-US" sz="1400" b="1" baseline="-40000" dirty="0"/>
          </a:p>
        </p:txBody>
      </p:sp>
    </p:spTree>
    <p:extLst>
      <p:ext uri="{BB962C8B-B14F-4D97-AF65-F5344CB8AC3E}">
        <p14:creationId xmlns:p14="http://schemas.microsoft.com/office/powerpoint/2010/main" val="82272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/>
              <a:t>Tasks </a:t>
            </a:r>
          </a:p>
          <a:p>
            <a:pPr lvl="1"/>
            <a:r>
              <a:rPr lang="en-US" sz="2000" noProof="0" dirty="0"/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73BD-7BC8-4FF1-FAE1-3A3D602A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performance at 15-degree flap deflection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4B0C3-BBAE-6DF4-FE23-FDC5C59538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71750"/>
            <a:ext cx="3216438" cy="1969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0EFB0-2540-4607-B9CA-8743BB355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96245"/>
            <a:ext cx="3302000" cy="1978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596C-BFE1-B2DE-9C82-A70046BD0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742995"/>
            <a:ext cx="3216438" cy="18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6688-297B-185E-CA66-D4D00B5B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2C2F-1FC6-24A5-07CD-230C7D60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performance at 30-degree flap 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55E0-B956-37C7-C029-D63A741FF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750273"/>
            <a:ext cx="3302000" cy="1973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5874-6B2B-F4FB-847C-23A5E46AD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14160"/>
            <a:ext cx="3452360" cy="2009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04CB7-9BC4-4DF9-D604-D59FAD7FF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76" y="2549652"/>
            <a:ext cx="3205750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5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idx="1"/>
          </p:nvPr>
        </p:nvSpPr>
        <p:spPr>
          <a:xfrm>
            <a:off x="431800" y="900001"/>
            <a:ext cx="8375650" cy="1595550"/>
          </a:xfrm>
          <a:noFill/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Define and modify an existing design methodology for a rapid CFD analysis of airfoils.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Perform parametric studies of a Fowler flap.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noProof="0" dirty="0"/>
              <a:t>Obtain a new design and compare key aerodynamic characteristics between the</a:t>
            </a:r>
            <a:br>
              <a:rPr lang="en-US" noProof="0" dirty="0"/>
            </a:br>
            <a:r>
              <a:rPr lang="en-US" noProof="0" dirty="0"/>
              <a:t>original and the final configurations.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D452BF6-C285-B94B-7659-8CB48274B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81771"/>
            <a:ext cx="8375650" cy="53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Objective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65102F7-659D-D3AE-6125-003ECF042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62201"/>
            <a:ext cx="8375650" cy="90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lift for takeoff (15°) and landing (30°) flap settings.</a:t>
            </a:r>
            <a:endParaRPr lang="en-US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67D1-A40A-56A8-5A4B-8EFE4F7D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B417E6F6-92E0-F259-EA47-3EBA541AA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E81DAC95-11EC-1056-7AB7-26DE8F82E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3033C4F-232D-8042-93EB-38DB73260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/>
              <a:t>Introduction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45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F883-015C-AE7B-8F3F-E095E62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High-lift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336E3-FB4F-21C2-8A19-CBD4FB0E8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r="11171"/>
          <a:stretch/>
        </p:blipFill>
        <p:spPr>
          <a:xfrm>
            <a:off x="260349" y="614363"/>
            <a:ext cx="2472327" cy="297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C4BD0-BDE5-2CE7-CF68-879F0E66E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52" y="64294"/>
            <a:ext cx="2512315" cy="180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F7E5C-132A-901E-08FC-2320CE83E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45" y="1855121"/>
            <a:ext cx="2325910" cy="206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5FADAD-5188-DBDE-F777-841229F1141C}"/>
              </a:ext>
            </a:extLst>
          </p:cNvPr>
          <p:cNvSpPr txBox="1"/>
          <p:nvPr/>
        </p:nvSpPr>
        <p:spPr>
          <a:xfrm>
            <a:off x="6120236" y="3924300"/>
            <a:ext cx="3051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2</a:t>
            </a:r>
            <a:r>
              <a:rPr lang="en-US" sz="1400" dirty="0"/>
              <a:t>: Mechanism of the Fowler flap</a:t>
            </a:r>
          </a:p>
          <a:p>
            <a:r>
              <a:rPr lang="en-US" sz="1100" dirty="0"/>
              <a:t>               [1], [2].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D4B1E-9F88-A961-8202-BCAFE03F151F}"/>
              </a:ext>
            </a:extLst>
          </p:cNvPr>
          <p:cNvSpPr txBox="1"/>
          <p:nvPr/>
        </p:nvSpPr>
        <p:spPr>
          <a:xfrm>
            <a:off x="71022" y="3606550"/>
            <a:ext cx="3129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1</a:t>
            </a:r>
            <a:r>
              <a:rPr lang="en-US" sz="1400" dirty="0"/>
              <a:t>: Effect of high-lift devices </a:t>
            </a:r>
          </a:p>
          <a:p>
            <a:pPr algn="ctr"/>
            <a:r>
              <a:rPr lang="en-US" sz="1400" dirty="0"/>
              <a:t>           on the lift coefficient (C</a:t>
            </a:r>
            <a:r>
              <a:rPr lang="en-US" sz="1400" baseline="-25000" dirty="0"/>
              <a:t>L</a:t>
            </a:r>
            <a:r>
              <a:rPr lang="en-US" sz="1400" dirty="0"/>
              <a:t>) </a:t>
            </a:r>
            <a:br>
              <a:rPr lang="en-US" sz="1400" dirty="0"/>
            </a:br>
            <a:r>
              <a:rPr lang="en-US" sz="1400" dirty="0"/>
              <a:t>            and the angle of attack (α) </a:t>
            </a:r>
            <a:r>
              <a:rPr lang="en-US" sz="1100" dirty="0"/>
              <a:t>[1]</a:t>
            </a:r>
            <a:r>
              <a:rPr lang="en-US" sz="1400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EECB4-0AF5-D6BB-9432-C47CBCE92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416" y="1344386"/>
            <a:ext cx="1745028" cy="600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1CBFA2-DB05-D092-80BF-2CC279745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213" y="2057379"/>
            <a:ext cx="2878289" cy="1549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74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DF08-15B0-5F5F-8398-5217FA56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>
            <a:extLst>
              <a:ext uri="{FF2B5EF4-FFF2-40B4-BE49-F238E27FC236}">
                <a16:creationId xmlns:a16="http://schemas.microsoft.com/office/drawing/2014/main" id="{C0E4E6E7-C7EC-C2DD-54A0-31D200F7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50106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3BA9EEC4-9EA8-0BAC-CC6D-2EC0B49C6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06019F8-B44F-C2D7-966B-359A31152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noFill/>
        </p:spPr>
        <p:txBody>
          <a:bodyPr/>
          <a:lstStyle/>
          <a:p>
            <a:pPr lvl="1"/>
            <a:r>
              <a:rPr lang="en-US" sz="2000" dirty="0">
                <a:solidFill>
                  <a:schemeClr val="bg2"/>
                </a:solidFill>
              </a:rPr>
              <a:t>Tasks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Objective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en-US" sz="2000" noProof="0" dirty="0"/>
              <a:t>Methodology 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Trade studies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Results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Summary</a:t>
            </a:r>
          </a:p>
          <a:p>
            <a:pPr lvl="1"/>
            <a:r>
              <a:rPr lang="en-US" sz="2000" noProof="0" dirty="0">
                <a:solidFill>
                  <a:schemeClr val="bg2"/>
                </a:solidFill>
              </a:rPr>
              <a:t>Future work</a:t>
            </a:r>
          </a:p>
          <a:p>
            <a:pPr lvl="1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366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602F-4898-6B96-2453-57241EB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444E9C6F-F47D-8626-B102-C5AB7E6AB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1950"/>
            <a:ext cx="8375650" cy="531019"/>
          </a:xfrm>
        </p:spPr>
        <p:txBody>
          <a:bodyPr/>
          <a:lstStyle/>
          <a:p>
            <a:r>
              <a:rPr lang="en-US" noProof="0" dirty="0"/>
              <a:t>PyAeroSweep</a:t>
            </a:r>
            <a:br>
              <a:rPr lang="en-US" noProof="0" dirty="0"/>
            </a:br>
            <a:r>
              <a:rPr lang="en-US" noProof="0" dirty="0"/>
              <a:t>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FEB6A-418D-7890-8E7E-5ABA3E4A7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04" y="23834"/>
            <a:ext cx="4794050" cy="4593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CED3C-2ECF-3960-B9C1-461A1756441E}"/>
              </a:ext>
            </a:extLst>
          </p:cNvPr>
          <p:cNvSpPr txBox="1"/>
          <p:nvPr/>
        </p:nvSpPr>
        <p:spPr>
          <a:xfrm>
            <a:off x="220979" y="3666723"/>
            <a:ext cx="1879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Fig 6</a:t>
            </a:r>
            <a:r>
              <a:rPr lang="en-US" sz="1400" dirty="0"/>
              <a:t>: PyAeroSweep </a:t>
            </a:r>
          </a:p>
          <a:p>
            <a:pPr algn="just"/>
            <a:r>
              <a:rPr lang="en-US" sz="1400" b="1" dirty="0"/>
              <a:t>          </a:t>
            </a:r>
            <a:r>
              <a:rPr lang="en-US" sz="1400" dirty="0"/>
              <a:t>Framework.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AC8D48B-B2BC-9152-E82B-7CBFF3BEDE39}"/>
              </a:ext>
            </a:extLst>
          </p:cNvPr>
          <p:cNvSpPr/>
          <p:nvPr/>
        </p:nvSpPr>
        <p:spPr>
          <a:xfrm>
            <a:off x="7086601" y="397669"/>
            <a:ext cx="182880" cy="17526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8B89C51-628B-6C5E-D3CE-34C850AE36AD}"/>
              </a:ext>
            </a:extLst>
          </p:cNvPr>
          <p:cNvSpPr/>
          <p:nvPr/>
        </p:nvSpPr>
        <p:spPr>
          <a:xfrm>
            <a:off x="7086600" y="2571750"/>
            <a:ext cx="182881" cy="6858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B8542B2-F01F-3F27-199F-E0B5A568AD1B}"/>
              </a:ext>
            </a:extLst>
          </p:cNvPr>
          <p:cNvSpPr/>
          <p:nvPr/>
        </p:nvSpPr>
        <p:spPr>
          <a:xfrm>
            <a:off x="7086600" y="3638550"/>
            <a:ext cx="182881" cy="79501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5D57B-75C1-9D8F-67E2-85AA3D0B59E7}"/>
              </a:ext>
            </a:extLst>
          </p:cNvPr>
          <p:cNvSpPr txBox="1"/>
          <p:nvPr/>
        </p:nvSpPr>
        <p:spPr>
          <a:xfrm>
            <a:off x="7539329" y="1120080"/>
            <a:ext cx="795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DC7EC-B693-9839-3BD4-BD4D9694313F}"/>
              </a:ext>
            </a:extLst>
          </p:cNvPr>
          <p:cNvSpPr txBox="1"/>
          <p:nvPr/>
        </p:nvSpPr>
        <p:spPr>
          <a:xfrm>
            <a:off x="7442147" y="2653040"/>
            <a:ext cx="10008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Fidelity</a:t>
            </a:r>
            <a:br>
              <a:rPr lang="en-US" sz="1400" dirty="0"/>
            </a:br>
            <a:r>
              <a:rPr lang="en-US" sz="1400" dirty="0"/>
              <a:t>Pointwise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7E375-1AE3-3AC7-0EDF-DDD564A09E47}"/>
              </a:ext>
            </a:extLst>
          </p:cNvPr>
          <p:cNvSpPr txBox="1"/>
          <p:nvPr/>
        </p:nvSpPr>
        <p:spPr>
          <a:xfrm>
            <a:off x="7442147" y="3882166"/>
            <a:ext cx="10008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SU2</a:t>
            </a:r>
            <a:r>
              <a:rPr lang="en-US" sz="1400" baseline="-25000" dirty="0"/>
              <a:t>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05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8A8F-88FD-5DEC-B23B-6328D733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BC90-9C09-87E7-2D09-22A847E7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10857-06A4-9732-DE8E-4D2538AF5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63" y="2904648"/>
            <a:ext cx="4059712" cy="1359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ABB989-6DC4-ADE2-BDC3-CA9D3A36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5" t="5052" r="5840"/>
          <a:stretch/>
        </p:blipFill>
        <p:spPr>
          <a:xfrm>
            <a:off x="304800" y="666750"/>
            <a:ext cx="3992770" cy="1818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C4D42-51BF-0E3D-C81C-B028FD34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351" y="932328"/>
            <a:ext cx="4222249" cy="1493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19409B-7406-CD04-3D3E-02C6AE8719C8}"/>
              </a:ext>
            </a:extLst>
          </p:cNvPr>
          <p:cNvSpPr txBox="1"/>
          <p:nvPr/>
        </p:nvSpPr>
        <p:spPr>
          <a:xfrm>
            <a:off x="2677229" y="243510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3</a:t>
            </a:r>
            <a:r>
              <a:rPr lang="en-US" sz="1400" dirty="0"/>
              <a:t>: Key flap geometry definitions </a:t>
            </a:r>
            <a:r>
              <a:rPr lang="en-US" sz="1100" dirty="0"/>
              <a:t>[3]</a:t>
            </a:r>
            <a:r>
              <a:rPr lang="en-US" sz="1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F0F22-284A-53EA-2940-3D954BA99AB1}"/>
              </a:ext>
            </a:extLst>
          </p:cNvPr>
          <p:cNvSpPr txBox="1"/>
          <p:nvPr/>
        </p:nvSpPr>
        <p:spPr>
          <a:xfrm>
            <a:off x="1219200" y="4245173"/>
            <a:ext cx="653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4</a:t>
            </a:r>
            <a:r>
              <a:rPr lang="en-US" sz="1400" dirty="0"/>
              <a:t>: </a:t>
            </a:r>
            <a:r>
              <a:rPr lang="en-US" sz="1400" b="1" dirty="0"/>
              <a:t>(a)</a:t>
            </a:r>
            <a:r>
              <a:rPr lang="en-US" sz="1400" dirty="0"/>
              <a:t> Horizontal overlap x_gap and </a:t>
            </a:r>
            <a:r>
              <a:rPr lang="en-US" sz="1400" b="1" dirty="0"/>
              <a:t>(b)</a:t>
            </a:r>
            <a:r>
              <a:rPr lang="en-US" sz="1400" dirty="0"/>
              <a:t> Vertical gap y_gap definition.</a:t>
            </a:r>
          </a:p>
        </p:txBody>
      </p:sp>
    </p:spTree>
    <p:extLst>
      <p:ext uri="{BB962C8B-B14F-4D97-AF65-F5344CB8AC3E}">
        <p14:creationId xmlns:p14="http://schemas.microsoft.com/office/powerpoint/2010/main" val="1660148767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16_9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 Braunschweig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TUBraunschweig_PPT2007_Folienpool_16_9</Template>
  <TotalTime>3341</TotalTime>
  <Words>2261</Words>
  <Application>Microsoft Office PowerPoint</Application>
  <PresentationFormat>On-screen Show (16:9)</PresentationFormat>
  <Paragraphs>311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Wingdings</vt:lpstr>
      <vt:lpstr>TUBraunschweig_PPT2007_Folienpool_16_9</vt:lpstr>
      <vt:lpstr>Aerodynamic Design of a Fowler Flap for a Hybrid Laminar Flow Control Airfoil</vt:lpstr>
      <vt:lpstr>Contents</vt:lpstr>
      <vt:lpstr>Contents</vt:lpstr>
      <vt:lpstr>Tasks</vt:lpstr>
      <vt:lpstr>Contents</vt:lpstr>
      <vt:lpstr>High-lift devices</vt:lpstr>
      <vt:lpstr>Contents</vt:lpstr>
      <vt:lpstr>PyAeroSweep framework</vt:lpstr>
      <vt:lpstr>Geometry definition</vt:lpstr>
      <vt:lpstr>Geometric parameters – baseline flap</vt:lpstr>
      <vt:lpstr>Mesh generation – Fidelity Pointwise</vt:lpstr>
      <vt:lpstr>CFD solver – SU2</vt:lpstr>
      <vt:lpstr>Contents</vt:lpstr>
      <vt:lpstr>Optimization strategy</vt:lpstr>
      <vt:lpstr>Mesh sensitivity study</vt:lpstr>
      <vt:lpstr>Parameter sensitivity study</vt:lpstr>
      <vt:lpstr>Effect of variation of x_gap &amp; y_gap on CD and CL varied across α:</vt:lpstr>
      <vt:lpstr>Updated x_gap &amp; y_gap </vt:lpstr>
      <vt:lpstr>Contents</vt:lpstr>
      <vt:lpstr>Results</vt:lpstr>
      <vt:lpstr>Aerodynamic performance  at 30-degree flap deflection</vt:lpstr>
      <vt:lpstr>Aerodynamic performance  at 30-degree flap deflection</vt:lpstr>
      <vt:lpstr>Contents</vt:lpstr>
      <vt:lpstr>Summary</vt:lpstr>
      <vt:lpstr>Contents</vt:lpstr>
      <vt:lpstr>Future work</vt:lpstr>
      <vt:lpstr>References</vt:lpstr>
      <vt:lpstr>Thank you for listening. </vt:lpstr>
      <vt:lpstr>Eddy Viscosity</vt:lpstr>
      <vt:lpstr>Aerodynamic performance at 15-degree flap deflection</vt:lpstr>
      <vt:lpstr>Aerodynamic performance at 30-degree flap deflection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Shrinidhi Achar</dc:creator>
  <cp:lastModifiedBy>Shrinidhi Achar</cp:lastModifiedBy>
  <cp:revision>193</cp:revision>
  <dcterms:created xsi:type="dcterms:W3CDTF">2025-04-27T18:02:53Z</dcterms:created>
  <dcterms:modified xsi:type="dcterms:W3CDTF">2025-05-06T10:18:37Z</dcterms:modified>
</cp:coreProperties>
</file>